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6" r:id="rId5"/>
    <p:sldId id="267" r:id="rId6"/>
    <p:sldId id="270" r:id="rId7"/>
    <p:sldId id="271" r:id="rId8"/>
    <p:sldId id="272" r:id="rId9"/>
    <p:sldId id="268" r:id="rId10"/>
    <p:sldId id="269" r:id="rId11"/>
    <p:sldId id="273" r:id="rId12"/>
    <p:sldId id="274" r:id="rId13"/>
  </p:sldIdLst>
  <p:sldSz cx="12192000" cy="6858000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07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108C-7550-42DC-A902-D049776B6A96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C0A36-8151-43DA-823A-DE6E85F55B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29788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6110B-8A89-4ECC-B6B5-3527BAC7266E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72186-628F-4ED6-9496-6AB2C7D9002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34283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07398-409E-43EE-8A5A-032600E43468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3DACC-FD0D-4AC1-B5DB-10FAF5D2C20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9715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317D3-6771-49F0-A21F-ACB5EA74EF04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C18BEF-1D99-450E-A70D-8E923C8B1BF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42720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14682-C6B2-4FD3-AE82-778F84024F5C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0D262-4386-4A51-97CD-E4494A5A187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83518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EF62A-400B-46CE-86F7-C937A0D84C5D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2F170-6E40-4A25-A73A-A2C5AD9D62A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7113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5761F-12E7-4F2C-BEB9-65C00956307F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9772F-8DED-45B0-8270-DD482DDCCB2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56421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0060D-FFC4-4904-9DC1-D8460D5D34B3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4A554-C488-4B22-A502-AC168AA6162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93785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C2D3C-719A-4F7E-AC50-AFA243ECA1B3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84A96-A503-4121-9872-50694E0377D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8106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ADCB7-EF9B-4A4E-A95B-7518941AD529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28A9A-42F9-4DDA-937B-483873BD5C0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1314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DC381-427A-4AED-ADF4-8AD7E231AD95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A8861-9B80-4A85-9BFB-0054BCF73E3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4068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Kliknutím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046B44-5858-4BAF-A7A3-E9BAA653B6B5}" type="datetimeFigureOut">
              <a:rPr lang="cs-CZ"/>
              <a:pPr>
                <a:defRPr/>
              </a:pPr>
              <a:t>10.09.2019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E70481F-A62B-40F2-9F1C-79C573DEA153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17D3CBF-92B2-4DB3-8D56-909C3B5D1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512"/>
            <a:ext cx="12192000" cy="6858000"/>
          </a:xfrm>
          <a:prstGeom prst="rect">
            <a:avLst/>
          </a:prstGeom>
        </p:spPr>
      </p:pic>
      <p:pic>
        <p:nvPicPr>
          <p:cNvPr id="13314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2"/>
            <a:ext cx="121920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6451600"/>
            <a:ext cx="12192000" cy="406400"/>
          </a:xfrm>
          <a:prstGeom prst="rect">
            <a:avLst/>
          </a:prstGeom>
          <a:solidFill>
            <a:srgbClr val="E307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0" y="6451600"/>
            <a:ext cx="12192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pc="200" dirty="0">
                <a:solidFill>
                  <a:schemeClr val="bg1"/>
                </a:solidFill>
                <a:latin typeface="PT Sans Narrow" panose="020B0506020203020204" pitchFamily="34" charset="-18"/>
                <a:cs typeface="+mn-cs"/>
              </a:rPr>
              <a:t>www.control.cz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5832633"/>
            <a:ext cx="2063224" cy="610421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0BAED87-359F-48A1-8F57-EF88B006AC2B}"/>
              </a:ext>
            </a:extLst>
          </p:cNvPr>
          <p:cNvSpPr txBox="1"/>
          <p:nvPr/>
        </p:nvSpPr>
        <p:spPr>
          <a:xfrm>
            <a:off x="65903" y="3335893"/>
            <a:ext cx="3617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Modul Servis ve společnosti TINT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2B9EB816-D89D-4AAA-822E-A1A65267E261}"/>
              </a:ext>
            </a:extLst>
          </p:cNvPr>
          <p:cNvSpPr/>
          <p:nvPr/>
        </p:nvSpPr>
        <p:spPr>
          <a:xfrm>
            <a:off x="337351" y="1162975"/>
            <a:ext cx="3950564" cy="9854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A80F82E-1F12-4C3C-9D3D-D88E72B98D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76" y="1162975"/>
            <a:ext cx="4261113" cy="768098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162391F9-681D-4A1C-B5A1-F22618A8B797}"/>
              </a:ext>
            </a:extLst>
          </p:cNvPr>
          <p:cNvSpPr txBox="1"/>
          <p:nvPr/>
        </p:nvSpPr>
        <p:spPr>
          <a:xfrm>
            <a:off x="428367" y="2725948"/>
            <a:ext cx="1028906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800" dirty="0">
                <a:latin typeface="+mn-lt"/>
              </a:rPr>
              <a:t>Česká společnost se zaměřením na dodávky a správu IT, datové sítě a slaboproudé technologie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800" dirty="0">
                <a:latin typeface="+mn-lt"/>
              </a:rPr>
              <a:t>40 zaměstnanců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800" dirty="0">
                <a:latin typeface="+mn-lt"/>
              </a:rPr>
              <a:t>Dialog implementován v roce 2006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800" dirty="0">
                <a:latin typeface="+mn-lt"/>
              </a:rPr>
              <a:t>Spolupráce na rozvoji systému</a:t>
            </a:r>
          </a:p>
          <a:p>
            <a:endParaRPr lang="cs-CZ" dirty="0"/>
          </a:p>
        </p:txBody>
      </p:sp>
      <p:sp>
        <p:nvSpPr>
          <p:cNvPr id="8" name="Nadpis 1">
            <a:extLst>
              <a:ext uri="{FF2B5EF4-FFF2-40B4-BE49-F238E27FC236}">
                <a16:creationId xmlns:a16="http://schemas.microsoft.com/office/drawing/2014/main" id="{B152C7AC-6030-41E6-808B-5AD5B0468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TINT s. r. o.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967A3AE-8842-4AC0-A281-2A498D880C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299" y="4018609"/>
            <a:ext cx="3343275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2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Servis - Support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Spravujeme IT u více nežli 500 zákazníků, z toho je 70 pod SLA</a:t>
            </a:r>
          </a:p>
          <a:p>
            <a:pPr>
              <a:buFontTx/>
              <a:buChar char="-"/>
            </a:pPr>
            <a:r>
              <a:rPr lang="cs-CZ" dirty="0"/>
              <a:t>evidence přijatých požadavků na servis (web, email, Hot-Line)</a:t>
            </a:r>
          </a:p>
          <a:p>
            <a:pPr>
              <a:buFontTx/>
              <a:buChar char="-"/>
            </a:pPr>
            <a:r>
              <a:rPr lang="cs-CZ" dirty="0"/>
              <a:t>evidence plánovaných a pravidelných služeb</a:t>
            </a:r>
          </a:p>
          <a:p>
            <a:pPr>
              <a:buFontTx/>
              <a:buChar char="-"/>
            </a:pPr>
            <a:r>
              <a:rPr lang="cs-CZ" dirty="0"/>
              <a:t>stanovení priority řešení požadavků našimi techniky</a:t>
            </a:r>
          </a:p>
          <a:p>
            <a:pPr>
              <a:buFontTx/>
              <a:buChar char="-"/>
            </a:pPr>
            <a:r>
              <a:rPr lang="cs-CZ" dirty="0"/>
              <a:t>řešení a evidence reklamací </a:t>
            </a:r>
          </a:p>
          <a:p>
            <a:pPr>
              <a:buFontTx/>
              <a:buChar char="-"/>
            </a:pPr>
            <a:r>
              <a:rPr lang="cs-CZ" dirty="0"/>
              <a:t>doložení plnění na základě měření KPI </a:t>
            </a:r>
          </a:p>
          <a:p>
            <a:pPr>
              <a:buFontTx/>
              <a:buChar char="-"/>
            </a:pPr>
            <a:r>
              <a:rPr lang="cs-CZ" dirty="0"/>
              <a:t>nezávislá asynchronní komunikace mezi 15 servisními IT techniky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171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5558" y="598916"/>
            <a:ext cx="6087329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Zavedení modulu Support a jeho využití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/>
              <a:t>propojení s referenty na kartě partnera, evidence kontaktů</a:t>
            </a:r>
          </a:p>
          <a:p>
            <a:pPr>
              <a:buFontTx/>
              <a:buChar char="-"/>
            </a:pPr>
            <a:r>
              <a:rPr lang="cs-CZ" dirty="0"/>
              <a:t>automatické nastavení cenových hladin pro jednotlivé služby</a:t>
            </a:r>
          </a:p>
          <a:p>
            <a:pPr>
              <a:buFontTx/>
              <a:buChar char="-"/>
            </a:pPr>
            <a:r>
              <a:rPr lang="cs-CZ" dirty="0"/>
              <a:t>sledování nákladů na provedení zásahu</a:t>
            </a:r>
          </a:p>
          <a:p>
            <a:pPr>
              <a:buFontTx/>
              <a:buChar char="-"/>
            </a:pPr>
            <a:r>
              <a:rPr lang="cs-CZ" dirty="0"/>
              <a:t>automatický převod zásahových protokolů do fakturace</a:t>
            </a:r>
          </a:p>
          <a:p>
            <a:pPr>
              <a:buFontTx/>
              <a:buChar char="-"/>
            </a:pPr>
            <a:r>
              <a:rPr lang="cs-CZ" dirty="0"/>
              <a:t>sledování reklamací a reklamačních pohybů na skladech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210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Jak to funguje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/>
              <a:t>Zadávání požadavků přes web </a:t>
            </a:r>
            <a:r>
              <a:rPr lang="cs-CZ" dirty="0" err="1"/>
              <a:t>Help-Desk</a:t>
            </a:r>
            <a:r>
              <a:rPr lang="cs-CZ" dirty="0"/>
              <a:t> nebo Hot-Line</a:t>
            </a:r>
          </a:p>
          <a:p>
            <a:pPr marL="514350" indent="-514350">
              <a:buAutoNum type="arabicPeriod"/>
            </a:pPr>
            <a:r>
              <a:rPr lang="cs-CZ" dirty="0"/>
              <a:t>Notifikace technika (email, SMS o novém požadavku)</a:t>
            </a:r>
          </a:p>
          <a:p>
            <a:pPr marL="514350" indent="-514350">
              <a:buAutoNum type="arabicPeriod"/>
            </a:pPr>
            <a:r>
              <a:rPr lang="cs-CZ" dirty="0"/>
              <a:t>Stanovení priority, přidělení řešitele a zodpovědné osoby</a:t>
            </a:r>
          </a:p>
          <a:p>
            <a:pPr marL="514350" indent="-514350">
              <a:buAutoNum type="arabicPeriod"/>
            </a:pPr>
            <a:r>
              <a:rPr lang="cs-CZ" dirty="0"/>
              <a:t>Na úrovni L1, L2, L3 supportu vyřešení požadavku se zápisem v Zásahovém protokolu, evidence nákladů spojených s řešením (čas, cestovné…)</a:t>
            </a:r>
          </a:p>
          <a:p>
            <a:pPr marL="514350" indent="-514350">
              <a:buAutoNum type="arabicPeriod"/>
            </a:pPr>
            <a:r>
              <a:rPr lang="cs-CZ" dirty="0"/>
              <a:t>Vyřešení a ukončení požadavku, fakturace, automatická notifikace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3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Servis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Notifikace emailem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6B05919-2C49-4BE3-8040-6202AB1A50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519" y="2655995"/>
            <a:ext cx="512445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35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9516" y="598916"/>
            <a:ext cx="6103371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Požadavky na servisní zásah dle termínů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777EF5B-3D1E-4CD7-AE52-49A817EF8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559" y="2923699"/>
            <a:ext cx="1169670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81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Servis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914A13F-DFE8-490B-B7AA-6F0007652A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471738"/>
            <a:ext cx="10734675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7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Výstupy a využití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/>
              <a:t>v roce 2018 jsme evidovali 5200 požadavků</a:t>
            </a:r>
          </a:p>
          <a:p>
            <a:pPr>
              <a:buFontTx/>
              <a:buChar char="-"/>
            </a:pPr>
            <a:r>
              <a:rPr lang="cs-CZ" dirty="0"/>
              <a:t>vykázáno 8350 hodin v hodnotě 4mil Kč</a:t>
            </a:r>
          </a:p>
          <a:p>
            <a:pPr>
              <a:buFontTx/>
              <a:buChar char="-"/>
            </a:pPr>
            <a:r>
              <a:rPr lang="cs-CZ" dirty="0"/>
              <a:t>barevné zobrazení stavu požadavku dle času a stavu řešení</a:t>
            </a:r>
          </a:p>
          <a:p>
            <a:pPr>
              <a:buFontTx/>
              <a:buChar char="-"/>
            </a:pPr>
            <a:r>
              <a:rPr lang="cs-CZ" dirty="0"/>
              <a:t>automatické zasílání notifikací zákazníkům dle stavu požadavku</a:t>
            </a:r>
          </a:p>
          <a:p>
            <a:pPr>
              <a:buFontTx/>
              <a:buChar char="-"/>
            </a:pPr>
            <a:r>
              <a:rPr lang="cs-CZ" dirty="0"/>
              <a:t>celkové výkazy práce u zaměstnanců s podrobným rozpadem sloužící k sebekontrole a pro správnou evidenci a fakturaci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12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Přínosy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/>
              <a:t>centrální evidence v rámci jediného SW, odstranění duplicit</a:t>
            </a:r>
          </a:p>
          <a:p>
            <a:pPr>
              <a:buFontTx/>
              <a:buChar char="-"/>
            </a:pPr>
            <a:r>
              <a:rPr lang="cs-CZ" dirty="0"/>
              <a:t>zvýšení efektivity práce při dohledávání a řešení problémů</a:t>
            </a:r>
          </a:p>
          <a:p>
            <a:pPr>
              <a:buFontTx/>
              <a:buChar char="-"/>
            </a:pPr>
            <a:r>
              <a:rPr lang="cs-CZ" dirty="0"/>
              <a:t>reálné podklady pro fakturaci (protokol součástí faktury)</a:t>
            </a:r>
          </a:p>
          <a:p>
            <a:pPr>
              <a:buFontTx/>
              <a:buChar char="-"/>
            </a:pPr>
            <a:r>
              <a:rPr lang="cs-CZ" dirty="0"/>
              <a:t>podklady pro osobní hodnocení techniků (evidence vůči docházce)</a:t>
            </a:r>
          </a:p>
          <a:p>
            <a:pPr>
              <a:buFontTx/>
              <a:buChar char="-"/>
            </a:pPr>
            <a:r>
              <a:rPr lang="cs-CZ" dirty="0"/>
              <a:t>zvyšování kvality poskytovaných služeb</a:t>
            </a:r>
          </a:p>
          <a:p>
            <a:pPr>
              <a:buFontTx/>
              <a:buChar char="-"/>
            </a:pPr>
            <a:r>
              <a:rPr lang="cs-CZ" dirty="0"/>
              <a:t>zpětná vazba k zákazníkovi, návrh opatření pro zlepšení v oblasti IT 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986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Výkaz práce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A51BA6F-9BB9-4720-BB22-6CF98B818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312" y="2882949"/>
            <a:ext cx="10115550" cy="2390775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E58394F-28ED-4F1B-B21F-9AB364F80E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312" y="5330708"/>
            <a:ext cx="10125075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91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787B35-18E8-40E5-8DCB-0553327ED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5087" y="598916"/>
            <a:ext cx="5257800" cy="1325563"/>
          </a:xfrm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Web support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ED31A-9D2A-4259-BDD8-BFD7EFC48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7827"/>
            <a:ext cx="10515600" cy="3689136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6C2821F-B725-4448-BA48-B3915A85DA14}"/>
              </a:ext>
            </a:extLst>
          </p:cNvPr>
          <p:cNvSpPr/>
          <p:nvPr/>
        </p:nvSpPr>
        <p:spPr>
          <a:xfrm>
            <a:off x="478854" y="1339879"/>
            <a:ext cx="3705727" cy="866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25BA0B4-C429-4530-A4AE-3831632BD6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59" y="1388967"/>
            <a:ext cx="4261113" cy="76809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98D0F66-5263-4028-846E-8B299700E1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192" y="2654423"/>
            <a:ext cx="6168488" cy="3456103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15AAF9FF-F14B-4940-84B5-B787DCDBE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015" y="3275859"/>
            <a:ext cx="4890630" cy="282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581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10301</TotalTime>
  <Words>321</Words>
  <Application>Microsoft Office PowerPoint</Application>
  <PresentationFormat>Širokoúhlá obrazovka</PresentationFormat>
  <Paragraphs>47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PT Sans Narrow</vt:lpstr>
      <vt:lpstr>Motiv Office</vt:lpstr>
      <vt:lpstr>Prezentace aplikace PowerPoint</vt:lpstr>
      <vt:lpstr>TINT s. r. o.</vt:lpstr>
      <vt:lpstr>Servis - Support</vt:lpstr>
      <vt:lpstr>Zavedení modulu Support a jeho využití</vt:lpstr>
      <vt:lpstr>Jak to funguje</vt:lpstr>
      <vt:lpstr>Servis</vt:lpstr>
      <vt:lpstr>Požadavky na servisní zásah dle termínů</vt:lpstr>
      <vt:lpstr>Servis</vt:lpstr>
      <vt:lpstr>Výstupy a využití</vt:lpstr>
      <vt:lpstr>Přínosy</vt:lpstr>
      <vt:lpstr>Výkaz práce</vt:lpstr>
      <vt:lpstr>Web support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Gemrot</dc:creator>
  <cp:lastModifiedBy>Kateřina Huráková</cp:lastModifiedBy>
  <cp:revision>32</cp:revision>
  <dcterms:created xsi:type="dcterms:W3CDTF">2015-03-06T09:08:56Z</dcterms:created>
  <dcterms:modified xsi:type="dcterms:W3CDTF">2019-09-10T06:00:32Z</dcterms:modified>
</cp:coreProperties>
</file>